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5" r:id="rId10"/>
    <p:sldId id="263" r:id="rId11"/>
    <p:sldId id="268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DAFF3-FAF4-4843-80DF-07410EF04EAB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7AC20-DFE1-4400-8FE3-4E6094E700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13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7AC20-DFE1-4400-8FE3-4E6094E700D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DAD4-571A-4FEB-91FF-1ABB495D36A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0D5803-E29D-480F-A679-70F19F4BF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DAD4-571A-4FEB-91FF-1ABB495D36A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5803-E29D-480F-A679-70F19F4BF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10D5803-E29D-480F-A679-70F19F4BF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DAD4-571A-4FEB-91FF-1ABB495D36A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DAD4-571A-4FEB-91FF-1ABB495D36A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10D5803-E29D-480F-A679-70F19F4BF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DAD4-571A-4FEB-91FF-1ABB495D36A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0D5803-E29D-480F-A679-70F19F4BF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FC4DAD4-571A-4FEB-91FF-1ABB495D36A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5803-E29D-480F-A679-70F19F4BF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DAD4-571A-4FEB-91FF-1ABB495D36A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10D5803-E29D-480F-A679-70F19F4BF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DAD4-571A-4FEB-91FF-1ABB495D36A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10D5803-E29D-480F-A679-70F19F4BF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DAD4-571A-4FEB-91FF-1ABB495D36A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0D5803-E29D-480F-A679-70F19F4BF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0D5803-E29D-480F-A679-70F19F4BF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DAD4-571A-4FEB-91FF-1ABB495D36A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10D5803-E29D-480F-A679-70F19F4BF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FC4DAD4-571A-4FEB-91FF-1ABB495D36A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FC4DAD4-571A-4FEB-91FF-1ABB495D36A3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0D5803-E29D-480F-A679-70F19F4BF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Emergence in 1980s/Goals</a:t>
            </a:r>
          </a:p>
          <a:p>
            <a:r>
              <a:rPr lang="en-US" dirty="0" smtClean="0"/>
              <a:t>Programs</a:t>
            </a:r>
          </a:p>
          <a:p>
            <a:r>
              <a:rPr lang="en-US" dirty="0" smtClean="0"/>
              <a:t>Boot Camps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Intermediate Sanctions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RCCF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Half-way house one of the earliest forms of corrections </a:t>
            </a:r>
            <a:r>
              <a:rPr lang="en-US" dirty="0" smtClean="0"/>
              <a:t>History 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Modern Forms: </a:t>
            </a:r>
            <a:r>
              <a:rPr lang="en-US" dirty="0" smtClean="0">
                <a:sym typeface="Wingdings" pitchFamily="2" charset="2"/>
              </a:rPr>
              <a:t>Residential </a:t>
            </a:r>
            <a:r>
              <a:rPr lang="en-US" dirty="0">
                <a:sym typeface="Wingdings" pitchFamily="2" charset="2"/>
              </a:rPr>
              <a:t>Community Corrections Facility</a:t>
            </a:r>
            <a:endParaRPr lang="en-US" dirty="0" smtClean="0"/>
          </a:p>
          <a:p>
            <a:pPr lvl="2"/>
            <a:r>
              <a:rPr lang="en-US" dirty="0" smtClean="0"/>
              <a:t>Traditional Halfway house + Expanded services </a:t>
            </a:r>
          </a:p>
          <a:p>
            <a:pPr lvl="3"/>
            <a:r>
              <a:rPr lang="en-US" dirty="0" smtClean="0"/>
              <a:t>More public, larger, state level facilities </a:t>
            </a:r>
          </a:p>
          <a:p>
            <a:pPr lvl="2"/>
            <a:r>
              <a:rPr lang="en-US" dirty="0" smtClean="0"/>
              <a:t>Day reporting centers </a:t>
            </a:r>
          </a:p>
          <a:p>
            <a:pPr lvl="2"/>
            <a:r>
              <a:rPr lang="en-US" dirty="0" smtClean="0"/>
              <a:t>Restitution Centers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Correctional Boot Camps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Emergence in the early 1980s</a:t>
            </a:r>
          </a:p>
          <a:p>
            <a:pPr lvl="1"/>
            <a:r>
              <a:rPr lang="en-US" dirty="0" smtClean="0"/>
              <a:t>Recycling of many old ideas (labor/discipline)</a:t>
            </a:r>
          </a:p>
          <a:p>
            <a:pPr lvl="1"/>
            <a:r>
              <a:rPr lang="en-US" dirty="0" smtClean="0"/>
              <a:t>Goals</a:t>
            </a:r>
          </a:p>
          <a:p>
            <a:pPr lvl="2"/>
            <a:r>
              <a:rPr lang="en-US" dirty="0" smtClean="0"/>
              <a:t>Reduce prison crowding (save money)</a:t>
            </a:r>
          </a:p>
          <a:p>
            <a:pPr lvl="2"/>
            <a:r>
              <a:rPr lang="en-US" dirty="0" smtClean="0"/>
              <a:t>Reduce recidivism</a:t>
            </a:r>
          </a:p>
          <a:p>
            <a:pPr lvl="2"/>
            <a:r>
              <a:rPr lang="en-US" dirty="0" smtClean="0"/>
              <a:t>Provide additional sentencing option </a:t>
            </a:r>
          </a:p>
          <a:p>
            <a:pPr lvl="2"/>
            <a:endParaRPr lang="en-US" dirty="0"/>
          </a:p>
          <a:p>
            <a:r>
              <a:rPr lang="en-US" dirty="0" smtClean="0"/>
              <a:t>Nature of boot camps</a:t>
            </a:r>
          </a:p>
          <a:p>
            <a:pPr lvl="1"/>
            <a:r>
              <a:rPr lang="en-US" dirty="0" smtClean="0"/>
              <a:t>Short, military style, physical labor/drill</a:t>
            </a:r>
          </a:p>
          <a:p>
            <a:pPr lvl="1"/>
            <a:r>
              <a:rPr lang="en-US" dirty="0" smtClean="0"/>
              <a:t>Young, lower risk offenders</a:t>
            </a:r>
          </a:p>
          <a:p>
            <a:pPr lvl="1"/>
            <a:r>
              <a:rPr lang="en-US" dirty="0" smtClean="0"/>
              <a:t>Deterrence based, though some have treatment 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4952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 Camp 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Meta-analysis of Boot Camps</a:t>
            </a:r>
          </a:p>
          <a:p>
            <a:pPr lvl="1"/>
            <a:r>
              <a:rPr lang="en-US" sz="2400" dirty="0" smtClean="0"/>
              <a:t>Literally a study of studies</a:t>
            </a:r>
          </a:p>
          <a:p>
            <a:pPr lvl="1"/>
            <a:r>
              <a:rPr lang="en-US" sz="2400" dirty="0" smtClean="0"/>
              <a:t>Compute effect size for every boot camp evaluation study</a:t>
            </a:r>
          </a:p>
          <a:p>
            <a:pPr lvl="2"/>
            <a:r>
              <a:rPr lang="en-US" dirty="0" smtClean="0"/>
              <a:t>Effect size = how much effect did it have</a:t>
            </a:r>
          </a:p>
          <a:p>
            <a:pPr lvl="2"/>
            <a:r>
              <a:rPr lang="en-US" dirty="0" smtClean="0"/>
              <a:t>Their measure of effect size = odds ratio</a:t>
            </a:r>
          </a:p>
          <a:p>
            <a:pPr lvl="3">
              <a:buNone/>
            </a:pPr>
            <a:r>
              <a:rPr lang="en-US" sz="1800" dirty="0" smtClean="0"/>
              <a:t>   CONTROL GROUP RECIDIVISM</a:t>
            </a:r>
          </a:p>
          <a:p>
            <a:pPr lvl="3">
              <a:buNone/>
            </a:pPr>
            <a:r>
              <a:rPr lang="en-US" sz="1800" dirty="0"/>
              <a:t> </a:t>
            </a:r>
            <a:r>
              <a:rPr lang="en-US" sz="1800" dirty="0" smtClean="0"/>
              <a:t>  ----------------------------------            =  ODDS RATIO</a:t>
            </a:r>
          </a:p>
          <a:p>
            <a:pPr lvl="3">
              <a:buNone/>
            </a:pPr>
            <a:r>
              <a:rPr lang="en-US" sz="1800" dirty="0" smtClean="0"/>
              <a:t>       BOOT CAMP RECIDISM</a:t>
            </a:r>
            <a:endParaRPr lang="en-US" sz="1800" dirty="0"/>
          </a:p>
          <a:p>
            <a:pPr>
              <a:buNone/>
            </a:pPr>
            <a:r>
              <a:rPr lang="en-US" sz="2800" dirty="0" smtClean="0"/>
              <a:t>1 = no effect, less than one is bad effect, greater than one is good (reduce crime) 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 Camp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Average odds ratio across all of the studies was roughly 1</a:t>
            </a:r>
          </a:p>
          <a:p>
            <a:pPr lvl="1"/>
            <a:r>
              <a:rPr lang="en-US" dirty="0" smtClean="0"/>
              <a:t>The average does hide some meaningful variation</a:t>
            </a:r>
          </a:p>
          <a:p>
            <a:pPr lvl="2"/>
            <a:r>
              <a:rPr lang="en-US" dirty="0" smtClean="0"/>
              <a:t>27 studies found no differences</a:t>
            </a:r>
          </a:p>
          <a:p>
            <a:pPr lvl="2"/>
            <a:r>
              <a:rPr lang="en-US" dirty="0" smtClean="0"/>
              <a:t>8 comparisons favored control group, 9 favored the boot campers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Key question?  </a:t>
            </a:r>
          </a:p>
          <a:p>
            <a:pPr lvl="1"/>
            <a:r>
              <a:rPr lang="en-US" dirty="0" smtClean="0"/>
              <a:t>Factors that might explain variation in effectiveness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36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Emergence of Intermediate Sanctions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Context of 1970s and 1980s</a:t>
            </a:r>
          </a:p>
          <a:p>
            <a:pPr lvl="1"/>
            <a:r>
              <a:rPr lang="en-US" dirty="0" smtClean="0"/>
              <a:t>Pragmatic concerns</a:t>
            </a:r>
          </a:p>
          <a:p>
            <a:pPr lvl="1"/>
            <a:r>
              <a:rPr lang="en-US" dirty="0" smtClean="0"/>
              <a:t>Conceptual/Sentencing concerns</a:t>
            </a:r>
          </a:p>
          <a:p>
            <a:pPr lvl="2"/>
            <a:r>
              <a:rPr lang="en-US" dirty="0" smtClean="0"/>
              <a:t>Filler for gap between probation/incarceration </a:t>
            </a:r>
          </a:p>
          <a:p>
            <a:pPr lvl="1"/>
            <a:r>
              <a:rPr lang="en-US" dirty="0" smtClean="0"/>
              <a:t>Probation not “tough” enough </a:t>
            </a:r>
          </a:p>
          <a:p>
            <a:pPr lvl="2"/>
            <a:r>
              <a:rPr lang="en-US" dirty="0" smtClean="0"/>
              <a:t>RAND report on felony probation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Sold differently to conservatives and liberals</a:t>
            </a:r>
          </a:p>
          <a:p>
            <a:pPr lvl="1"/>
            <a:r>
              <a:rPr lang="en-US" dirty="0" smtClean="0"/>
              <a:t>Liberals</a:t>
            </a:r>
          </a:p>
          <a:p>
            <a:pPr lvl="2"/>
            <a:r>
              <a:rPr lang="en-US" dirty="0" smtClean="0"/>
              <a:t>Keep some folks out of prison (diversion)</a:t>
            </a:r>
          </a:p>
          <a:p>
            <a:pPr lvl="2"/>
            <a:r>
              <a:rPr lang="en-US" dirty="0" smtClean="0"/>
              <a:t>Better match crime/sentence (justice model) </a:t>
            </a:r>
          </a:p>
          <a:p>
            <a:pPr lvl="1"/>
            <a:r>
              <a:rPr lang="en-US" dirty="0" smtClean="0"/>
              <a:t>Conservatives </a:t>
            </a:r>
          </a:p>
          <a:p>
            <a:pPr lvl="2"/>
            <a:r>
              <a:rPr lang="en-US" dirty="0" smtClean="0"/>
              <a:t>Save money (diversion)</a:t>
            </a:r>
          </a:p>
          <a:p>
            <a:pPr lvl="2"/>
            <a:r>
              <a:rPr lang="en-US" dirty="0" smtClean="0"/>
              <a:t>Get tougher on probationers (reduce recidivism)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Corrections Continuum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Fines, Restitution, Community Service </a:t>
            </a:r>
          </a:p>
          <a:p>
            <a:pPr lvl="0"/>
            <a:r>
              <a:rPr lang="en-US" dirty="0" smtClean="0"/>
              <a:t>Probation </a:t>
            </a:r>
          </a:p>
          <a:p>
            <a:pPr lvl="0"/>
            <a:r>
              <a:rPr lang="en-US" dirty="0" smtClean="0"/>
              <a:t>House </a:t>
            </a:r>
            <a:r>
              <a:rPr lang="en-US" dirty="0"/>
              <a:t>arrest- with or w/o EM</a:t>
            </a:r>
          </a:p>
          <a:p>
            <a:pPr lvl="0"/>
            <a:r>
              <a:rPr lang="en-US" dirty="0" smtClean="0"/>
              <a:t>Intensive Supervision Probation/Parole</a:t>
            </a:r>
          </a:p>
          <a:p>
            <a:pPr lvl="0"/>
            <a:r>
              <a:rPr lang="en-US" dirty="0" smtClean="0"/>
              <a:t>Halfway houses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RCCFs </a:t>
            </a:r>
          </a:p>
          <a:p>
            <a:pPr lvl="1"/>
            <a:r>
              <a:rPr lang="en-US" dirty="0" smtClean="0"/>
              <a:t>Day Reporting Centers </a:t>
            </a:r>
          </a:p>
          <a:p>
            <a:pPr lvl="1"/>
            <a:r>
              <a:rPr lang="en-US" dirty="0" smtClean="0"/>
              <a:t>Restitution Centers </a:t>
            </a:r>
          </a:p>
          <a:p>
            <a:r>
              <a:rPr lang="en-US" dirty="0" smtClean="0"/>
              <a:t>Boot Camps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Monetary/Service Sanctions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370840">
                <a:tc>
                  <a:txBody>
                    <a:bodyPr/>
                    <a:lstStyle/>
                    <a:p>
                      <a:endParaRPr lang="en-US" sz="2800" b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/>
                        <a:t>VICTIM</a:t>
                      </a:r>
                    </a:p>
                    <a:p>
                      <a:endParaRPr lang="en-US" sz="28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COMMUNITY </a:t>
                      </a:r>
                      <a:endParaRPr lang="en-US" sz="28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MONETARY</a:t>
                      </a:r>
                      <a:endParaRPr lang="en-US" sz="28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Restitution ($)</a:t>
                      </a:r>
                      <a:endParaRPr lang="en-US" sz="28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Fine/Day Fine </a:t>
                      </a:r>
                      <a:endParaRPr lang="en-US" sz="28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SERVICE</a:t>
                      </a:r>
                      <a:endParaRPr lang="en-US" sz="28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Service restitution</a:t>
                      </a:r>
                      <a:endParaRPr lang="en-US" sz="28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Community Service</a:t>
                      </a:r>
                      <a:endParaRPr lang="en-US" sz="2800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Historically very old, resurgence first with victim’s rights movement, then RJ</a:t>
            </a:r>
          </a:p>
          <a:p>
            <a:r>
              <a:rPr lang="en-US" dirty="0" smtClean="0"/>
              <a:t>Restricted to compensation as direct result of crime</a:t>
            </a:r>
          </a:p>
          <a:p>
            <a:pPr lvl="1"/>
            <a:r>
              <a:rPr lang="en-US" dirty="0" smtClean="0"/>
              <a:t>Physical injuries, $ loss, counseling, HIV testing…</a:t>
            </a:r>
          </a:p>
          <a:p>
            <a:r>
              <a:rPr lang="en-US" dirty="0" smtClean="0"/>
              <a:t>Used on up to 30% of probationers </a:t>
            </a:r>
          </a:p>
          <a:p>
            <a:pPr lvl="1"/>
            <a:r>
              <a:rPr lang="en-US" dirty="0" smtClean="0"/>
              <a:t>Victims typically apply through prosecutor</a:t>
            </a:r>
          </a:p>
          <a:p>
            <a:pPr lvl="1"/>
            <a:r>
              <a:rPr lang="en-US" dirty="0" smtClean="0"/>
              <a:t>Restitution centers</a:t>
            </a:r>
          </a:p>
          <a:p>
            <a:pPr lvl="1"/>
            <a:r>
              <a:rPr lang="en-US" dirty="0" smtClean="0"/>
              <a:t>Indigent? </a:t>
            </a:r>
          </a:p>
          <a:p>
            <a:pPr lvl="1"/>
            <a:r>
              <a:rPr lang="en-US" dirty="0" smtClean="0"/>
              <a:t>Effectiveness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Service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Community service order</a:t>
            </a:r>
          </a:p>
          <a:p>
            <a:pPr lvl="1"/>
            <a:r>
              <a:rPr lang="en-US" dirty="0" smtClean="0"/>
              <a:t>Rarely used as “stand alone” (condition of probation)</a:t>
            </a:r>
          </a:p>
          <a:p>
            <a:pPr lvl="2"/>
            <a:r>
              <a:rPr lang="en-US" dirty="0" smtClean="0"/>
              <a:t>Only 6% of felony sentences as “add-on”</a:t>
            </a:r>
          </a:p>
          <a:p>
            <a:pPr lvl="1"/>
            <a:r>
              <a:rPr lang="en-US" dirty="0" smtClean="0"/>
              <a:t>Not used widely in U.S. until late 1960s</a:t>
            </a:r>
          </a:p>
          <a:p>
            <a:r>
              <a:rPr lang="en-US" dirty="0" smtClean="0"/>
              <a:t>Rebirth under restorative justice</a:t>
            </a:r>
          </a:p>
          <a:p>
            <a:pPr lvl="1"/>
            <a:r>
              <a:rPr lang="en-US" dirty="0" smtClean="0"/>
              <a:t>For harms that cannot be repaired through restitution</a:t>
            </a:r>
          </a:p>
          <a:p>
            <a:r>
              <a:rPr lang="en-US" dirty="0" smtClean="0"/>
              <a:t>No effect on recidivism (not studied much)</a:t>
            </a:r>
          </a:p>
          <a:p>
            <a:r>
              <a:rPr lang="en-US" dirty="0" smtClean="0"/>
              <a:t>Diversion?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Fines/Day Fines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Never caught on in U.S. for street crime</a:t>
            </a:r>
          </a:p>
          <a:p>
            <a:pPr lvl="1"/>
            <a:r>
              <a:rPr lang="en-US" dirty="0" smtClean="0"/>
              <a:t>Why?  Where are fines used in U.S.? </a:t>
            </a:r>
          </a:p>
          <a:p>
            <a:r>
              <a:rPr lang="en-US" dirty="0" smtClean="0"/>
              <a:t>Contrast with Europe</a:t>
            </a:r>
          </a:p>
          <a:p>
            <a:pPr lvl="1"/>
            <a:r>
              <a:rPr lang="en-US" dirty="0" smtClean="0"/>
              <a:t>In Germany, 81% of adult criminal cases result in fine as only punishment </a:t>
            </a:r>
          </a:p>
          <a:p>
            <a:r>
              <a:rPr lang="en-US" dirty="0" smtClean="0"/>
              <a:t>Upsides of Fines?</a:t>
            </a:r>
          </a:p>
          <a:p>
            <a:pPr lvl="1"/>
            <a:r>
              <a:rPr lang="en-US" dirty="0" smtClean="0"/>
              <a:t>Flexible, add-on easily, could divert ($, social ties)</a:t>
            </a:r>
          </a:p>
          <a:p>
            <a:r>
              <a:rPr lang="en-US" dirty="0" smtClean="0"/>
              <a:t>Downside?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Confinement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House arrest/home confinement as another “old” punishment </a:t>
            </a:r>
          </a:p>
          <a:p>
            <a:r>
              <a:rPr lang="en-US" dirty="0" smtClean="0"/>
              <a:t>Re-invented in the 1980s</a:t>
            </a:r>
          </a:p>
          <a:p>
            <a:pPr lvl="1"/>
            <a:r>
              <a:rPr lang="en-US" dirty="0" smtClean="0"/>
              <a:t>Sexier with electronic monitoring</a:t>
            </a:r>
          </a:p>
          <a:p>
            <a:pPr lvl="2"/>
            <a:r>
              <a:rPr lang="en-US" dirty="0" smtClean="0"/>
              <a:t>Passive vs. Active phone line; Remote location monitor </a:t>
            </a:r>
          </a:p>
          <a:p>
            <a:pPr lvl="2"/>
            <a:r>
              <a:rPr lang="en-US" dirty="0" smtClean="0"/>
              <a:t>GPS technology </a:t>
            </a:r>
            <a:r>
              <a:rPr lang="en-US" dirty="0" smtClean="0">
                <a:sym typeface="Wingdings" pitchFamily="2" charset="2"/>
              </a:rPr>
              <a:t> “drive by”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Key issue  = w</a:t>
            </a:r>
            <a:r>
              <a:rPr lang="en-US" dirty="0" smtClean="0"/>
              <a:t>ho responds and how</a:t>
            </a:r>
          </a:p>
          <a:p>
            <a:pPr lvl="2"/>
            <a:endParaRPr lang="en-US" dirty="0"/>
          </a:p>
          <a:p>
            <a:r>
              <a:rPr lang="en-US" dirty="0" smtClean="0"/>
              <a:t>Effective?</a:t>
            </a:r>
          </a:p>
          <a:p>
            <a:r>
              <a:rPr lang="en-US" dirty="0" smtClean="0"/>
              <a:t>Fair? 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221</TotalTime>
  <Words>543</Words>
  <Application>Microsoft Office PowerPoint</Application>
  <PresentationFormat>On-screen Show (4:3)</PresentationFormat>
  <Paragraphs>112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Intermediate Sanctions</vt:lpstr>
      <vt:lpstr>Emergence of Intermediate Sanctions</vt:lpstr>
      <vt:lpstr>Goals of IMS</vt:lpstr>
      <vt:lpstr>Corrections Continuum</vt:lpstr>
      <vt:lpstr>Monetary/Service Sanctions </vt:lpstr>
      <vt:lpstr>Restitution</vt:lpstr>
      <vt:lpstr>Community Service </vt:lpstr>
      <vt:lpstr>Fines/Day Fines </vt:lpstr>
      <vt:lpstr>Home Confinement</vt:lpstr>
      <vt:lpstr>RCCF</vt:lpstr>
      <vt:lpstr>Correctional Boot Camps</vt:lpstr>
      <vt:lpstr>Boot Camp Article</vt:lpstr>
      <vt:lpstr>Boot Camp Findings</vt:lpstr>
    </vt:vector>
  </TitlesOfParts>
  <Company>University of Minnesota Duluth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Sanctions</dc:title>
  <dc:creator>Jeff Maahs</dc:creator>
  <cp:lastModifiedBy>Jeffrey R Maahs</cp:lastModifiedBy>
  <cp:revision>19</cp:revision>
  <dcterms:created xsi:type="dcterms:W3CDTF">2010-02-09T18:09:13Z</dcterms:created>
  <dcterms:modified xsi:type="dcterms:W3CDTF">2012-02-13T13:49:31Z</dcterms:modified>
</cp:coreProperties>
</file>